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8" r:id="rId8"/>
    <p:sldId id="262" r:id="rId9"/>
    <p:sldId id="270" r:id="rId10"/>
    <p:sldId id="271" r:id="rId11"/>
    <p:sldId id="269" r:id="rId12"/>
    <p:sldId id="263" r:id="rId13"/>
    <p:sldId id="264" r:id="rId14"/>
    <p:sldId id="265" r:id="rId15"/>
    <p:sldId id="272" r:id="rId16"/>
    <p:sldId id="275" r:id="rId17"/>
    <p:sldId id="266" r:id="rId18"/>
    <p:sldId id="267" r:id="rId19"/>
    <p:sldId id="273" r:id="rId20"/>
    <p:sldId id="274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306" r:id="rId30"/>
    <p:sldId id="311" r:id="rId31"/>
    <p:sldId id="307" r:id="rId32"/>
    <p:sldId id="308" r:id="rId33"/>
    <p:sldId id="309" r:id="rId34"/>
    <p:sldId id="310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6" autoAdjust="0"/>
    <p:restoredTop sz="94660"/>
  </p:normalViewPr>
  <p:slideViewPr>
    <p:cSldViewPr>
      <p:cViewPr varScale="1">
        <p:scale>
          <a:sx n="65" d="100"/>
          <a:sy n="65" d="100"/>
        </p:scale>
        <p:origin x="-143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323708"/>
            <a:ext cx="8229599" cy="6187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60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457200"/>
            <a:ext cx="3941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i="1" dirty="0"/>
              <a:t>T </a:t>
            </a:r>
            <a:r>
              <a:rPr lang="en-US" dirty="0"/>
              <a:t>is in kelvin and </a:t>
            </a:r>
            <a:r>
              <a:rPr lang="en-US" dirty="0" smtClean="0"/>
              <a:t>pressure (</a:t>
            </a:r>
            <a:r>
              <a:rPr lang="en-US" i="1" dirty="0" smtClean="0"/>
              <a:t>p) </a:t>
            </a:r>
            <a:r>
              <a:rPr lang="en-US" dirty="0"/>
              <a:t>in </a:t>
            </a:r>
            <a:r>
              <a:rPr lang="en-US" dirty="0" err="1"/>
              <a:t>pascal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44" y="990600"/>
            <a:ext cx="78486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4044" y="1916668"/>
            <a:ext cx="86699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Examples: 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0033CC"/>
                </a:solidFill>
              </a:rPr>
              <a:t>The 24 hour SO</a:t>
            </a:r>
            <a:r>
              <a:rPr lang="en-US" b="1" baseline="-25000" dirty="0" smtClean="0">
                <a:solidFill>
                  <a:srgbClr val="0033CC"/>
                </a:solidFill>
              </a:rPr>
              <a:t>2</a:t>
            </a:r>
            <a:r>
              <a:rPr lang="en-US" b="1" dirty="0" smtClean="0">
                <a:solidFill>
                  <a:srgbClr val="0033CC"/>
                </a:solidFill>
              </a:rPr>
              <a:t> NAAQS is 365 </a:t>
            </a:r>
            <a:r>
              <a:rPr lang="el-GR" b="1" dirty="0" smtClean="0">
                <a:solidFill>
                  <a:srgbClr val="0033CC"/>
                </a:solidFill>
              </a:rPr>
              <a:t>μ</a:t>
            </a:r>
            <a:r>
              <a:rPr lang="en-US" b="1" dirty="0" smtClean="0">
                <a:solidFill>
                  <a:srgbClr val="0033CC"/>
                </a:solidFill>
              </a:rPr>
              <a:t>g/m</a:t>
            </a:r>
            <a:r>
              <a:rPr lang="en-US" b="1" baseline="30000" dirty="0" smtClean="0">
                <a:solidFill>
                  <a:srgbClr val="0033CC"/>
                </a:solidFill>
              </a:rPr>
              <a:t>3</a:t>
            </a:r>
            <a:r>
              <a:rPr lang="en-US" b="1" dirty="0" smtClean="0">
                <a:solidFill>
                  <a:srgbClr val="0033CC"/>
                </a:solidFill>
              </a:rPr>
              <a:t> . Convert this to ppm at  T=298K and </a:t>
            </a:r>
          </a:p>
          <a:p>
            <a:r>
              <a:rPr lang="en-US" b="1" dirty="0" smtClean="0">
                <a:solidFill>
                  <a:srgbClr val="0033CC"/>
                </a:solidFill>
              </a:rPr>
              <a:t>P= 1 </a:t>
            </a:r>
            <a:r>
              <a:rPr lang="en-US" b="1" dirty="0" err="1" smtClean="0">
                <a:solidFill>
                  <a:srgbClr val="0033CC"/>
                </a:solidFill>
              </a:rPr>
              <a:t>atm</a:t>
            </a:r>
            <a:r>
              <a:rPr lang="en-US" b="1" dirty="0" smtClean="0">
                <a:solidFill>
                  <a:srgbClr val="0033CC"/>
                </a:solidFill>
              </a:rPr>
              <a:t> (1.0133×10</a:t>
            </a:r>
            <a:r>
              <a:rPr lang="en-US" b="1" baseline="30000" dirty="0" smtClean="0">
                <a:solidFill>
                  <a:srgbClr val="0033CC"/>
                </a:solidFill>
              </a:rPr>
              <a:t>5</a:t>
            </a:r>
            <a:r>
              <a:rPr lang="en-US" b="1" dirty="0" smtClean="0">
                <a:solidFill>
                  <a:srgbClr val="0033CC"/>
                </a:solidFill>
              </a:rPr>
              <a:t> Pa) </a:t>
            </a:r>
            <a:endParaRPr lang="en-US" b="1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90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0"/>
            <a:ext cx="6643687" cy="6745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55542" y="5373298"/>
            <a:ext cx="228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Adopted from : National Ambient air quality monitoring </a:t>
            </a:r>
            <a:r>
              <a:rPr lang="en-US" b="1" dirty="0" smtClean="0">
                <a:solidFill>
                  <a:srgbClr val="7030A0"/>
                </a:solidFill>
              </a:rPr>
              <a:t>NAAQMS</a:t>
            </a:r>
            <a:r>
              <a:rPr lang="en-US" b="1" dirty="0">
                <a:solidFill>
                  <a:srgbClr val="7030A0"/>
                </a:solidFill>
              </a:rPr>
              <a:t>/ 35 /2011-2012</a:t>
            </a:r>
          </a:p>
        </p:txBody>
      </p:sp>
    </p:spTree>
    <p:extLst>
      <p:ext uri="{BB962C8B-B14F-4D97-AF65-F5344CB8AC3E}">
        <p14:creationId xmlns:p14="http://schemas.microsoft.com/office/powerpoint/2010/main" val="331274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52400"/>
            <a:ext cx="838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phenomenon of air pollution involves a sequence of events: </a:t>
            </a:r>
            <a:endParaRPr lang="en-US" sz="28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57200" y="1371600"/>
            <a:ext cx="838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1. </a:t>
            </a:r>
            <a:r>
              <a:rPr lang="en-US" sz="2000" b="1" dirty="0" smtClean="0">
                <a:solidFill>
                  <a:srgbClr val="FF0000"/>
                </a:solidFill>
              </a:rPr>
              <a:t>The </a:t>
            </a:r>
            <a:r>
              <a:rPr lang="en-US" sz="2000" b="1" dirty="0">
                <a:solidFill>
                  <a:srgbClr val="FF0000"/>
                </a:solidFill>
              </a:rPr>
              <a:t>generation of pollutants at and their release from a </a:t>
            </a:r>
            <a:r>
              <a:rPr lang="en-US" sz="2000" b="1" dirty="0" smtClean="0">
                <a:solidFill>
                  <a:srgbClr val="FF0000"/>
                </a:solidFill>
              </a:rPr>
              <a:t>source:</a:t>
            </a:r>
          </a:p>
          <a:p>
            <a:endParaRPr lang="en-US" sz="2000" dirty="0"/>
          </a:p>
          <a:p>
            <a:r>
              <a:rPr lang="en-US" sz="2000" dirty="0" smtClean="0"/>
              <a:t>It involves</a:t>
            </a:r>
            <a:r>
              <a:rPr lang="en-US" sz="2000" dirty="0"/>
              <a:t> </a:t>
            </a:r>
            <a:r>
              <a:rPr lang="en-US" sz="2000" dirty="0" smtClean="0"/>
              <a:t>everything </a:t>
            </a:r>
            <a:r>
              <a:rPr lang="en-US" sz="2000" dirty="0"/>
              <a:t>that occurs before the pollutant is released "up the stack" or "out </a:t>
            </a:r>
            <a:r>
              <a:rPr lang="en-US" sz="2000" dirty="0" smtClean="0"/>
              <a:t>the tailpipe</a:t>
            </a:r>
            <a:r>
              <a:rPr lang="en-US" sz="2000" dirty="0"/>
              <a:t>. "</a:t>
            </a:r>
          </a:p>
        </p:txBody>
      </p:sp>
      <p:sp>
        <p:nvSpPr>
          <p:cNvPr id="6" name="Rectangle 5"/>
          <p:cNvSpPr/>
          <p:nvPr/>
        </p:nvSpPr>
        <p:spPr>
          <a:xfrm>
            <a:off x="469490" y="2971800"/>
            <a:ext cx="83697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2. </a:t>
            </a:r>
            <a:r>
              <a:rPr lang="en-US" b="1" dirty="0" smtClean="0">
                <a:solidFill>
                  <a:srgbClr val="FF0000"/>
                </a:solidFill>
              </a:rPr>
              <a:t>The transport, dispersion </a:t>
            </a:r>
            <a:r>
              <a:rPr lang="en-US" b="1" dirty="0">
                <a:solidFill>
                  <a:srgbClr val="FF0000"/>
                </a:solidFill>
              </a:rPr>
              <a:t>and </a:t>
            </a:r>
            <a:r>
              <a:rPr lang="en-US" b="1" dirty="0" smtClean="0">
                <a:solidFill>
                  <a:srgbClr val="FF0000"/>
                </a:solidFill>
              </a:rPr>
              <a:t>chemical transformation </a:t>
            </a:r>
            <a:r>
              <a:rPr lang="en-US" b="1" dirty="0">
                <a:solidFill>
                  <a:srgbClr val="FF0000"/>
                </a:solidFill>
              </a:rPr>
              <a:t>in and removal </a:t>
            </a:r>
            <a:r>
              <a:rPr lang="en-US" b="1" dirty="0" smtClean="0">
                <a:solidFill>
                  <a:srgbClr val="FF0000"/>
                </a:solidFill>
              </a:rPr>
              <a:t> of species from </a:t>
            </a:r>
            <a:r>
              <a:rPr lang="en-US" b="1" dirty="0">
                <a:solidFill>
                  <a:srgbClr val="FF0000"/>
                </a:solidFill>
              </a:rPr>
              <a:t>the </a:t>
            </a:r>
            <a:r>
              <a:rPr lang="en-US" b="1" dirty="0" smtClean="0">
                <a:solidFill>
                  <a:srgbClr val="FF0000"/>
                </a:solidFill>
              </a:rPr>
              <a:t>atmosphere: </a:t>
            </a:r>
          </a:p>
          <a:p>
            <a:r>
              <a:rPr lang="en-US" dirty="0" smtClean="0"/>
              <a:t> </a:t>
            </a:r>
          </a:p>
          <a:p>
            <a:r>
              <a:rPr lang="en-US" dirty="0"/>
              <a:t>This second area thus includes all the chemical and physical processes</a:t>
            </a:r>
          </a:p>
          <a:p>
            <a:r>
              <a:rPr lang="en-US" dirty="0"/>
              <a:t>that take place between the point of emission and ultimate removal from</a:t>
            </a:r>
          </a:p>
          <a:p>
            <a:r>
              <a:rPr lang="en-US" dirty="0"/>
              <a:t>the atmosphere.</a:t>
            </a:r>
          </a:p>
        </p:txBody>
      </p:sp>
      <p:sp>
        <p:nvSpPr>
          <p:cNvPr id="7" name="Rectangle 6"/>
          <p:cNvSpPr/>
          <p:nvPr/>
        </p:nvSpPr>
        <p:spPr>
          <a:xfrm>
            <a:off x="469490" y="5370731"/>
            <a:ext cx="8369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3. </a:t>
            </a:r>
            <a:r>
              <a:rPr lang="en-US" b="1" dirty="0" smtClean="0">
                <a:solidFill>
                  <a:srgbClr val="FF0000"/>
                </a:solidFill>
              </a:rPr>
              <a:t>The </a:t>
            </a:r>
            <a:r>
              <a:rPr lang="en-US" b="1" dirty="0">
                <a:solidFill>
                  <a:srgbClr val="FF0000"/>
                </a:solidFill>
              </a:rPr>
              <a:t>effects </a:t>
            </a:r>
            <a:r>
              <a:rPr lang="en-US" b="1" dirty="0" smtClean="0">
                <a:solidFill>
                  <a:srgbClr val="FF0000"/>
                </a:solidFill>
              </a:rPr>
              <a:t>of pollution on </a:t>
            </a:r>
            <a:r>
              <a:rPr lang="en-US" b="1" dirty="0">
                <a:solidFill>
                  <a:srgbClr val="FF0000"/>
                </a:solidFill>
              </a:rPr>
              <a:t>human beings, materials, and </a:t>
            </a:r>
            <a:r>
              <a:rPr lang="en-US" b="1" dirty="0" smtClean="0">
                <a:solidFill>
                  <a:srgbClr val="FF0000"/>
                </a:solidFill>
              </a:rPr>
              <a:t>ecosystems etc.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95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"/>
            <a:ext cx="8610600" cy="6649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980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839200" cy="6827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382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609600"/>
            <a:ext cx="83718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Carbon Monoxide (CO)</a:t>
            </a:r>
          </a:p>
          <a:p>
            <a:endParaRPr lang="en-US" dirty="0"/>
          </a:p>
          <a:p>
            <a:r>
              <a:rPr lang="en-US" dirty="0" smtClean="0"/>
              <a:t>It is produced when the carbonaceous fuels are burned under less than ideal condition.</a:t>
            </a:r>
          </a:p>
          <a:p>
            <a:endParaRPr lang="en-US" dirty="0" smtClean="0"/>
          </a:p>
          <a:p>
            <a:r>
              <a:rPr lang="en-US" dirty="0" smtClean="0"/>
              <a:t>80% of CO emission from the transportation sector.</a:t>
            </a:r>
          </a:p>
          <a:p>
            <a:endParaRPr lang="en-US" dirty="0"/>
          </a:p>
          <a:p>
            <a:r>
              <a:rPr lang="en-US" dirty="0" smtClean="0"/>
              <a:t>Hemoglobin has an affinity to the CO than Oxygen</a:t>
            </a:r>
          </a:p>
          <a:p>
            <a:r>
              <a:rPr lang="en-US" dirty="0" smtClean="0"/>
              <a:t>Co readily binds to hemoglobin to form </a:t>
            </a:r>
            <a:r>
              <a:rPr lang="en-US" dirty="0" err="1" smtClean="0"/>
              <a:t>carboxyhemoglobin</a:t>
            </a:r>
            <a:r>
              <a:rPr lang="en-US" dirty="0" smtClean="0"/>
              <a:t> (</a:t>
            </a:r>
            <a:r>
              <a:rPr lang="en-US" dirty="0" err="1" smtClean="0"/>
              <a:t>COHb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3065" y="3364468"/>
            <a:ext cx="83521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Oxides of Nitrogen (NO and NO</a:t>
            </a:r>
            <a:r>
              <a:rPr lang="en-US" u="sng" baseline="-25000" dirty="0" smtClean="0"/>
              <a:t>2</a:t>
            </a:r>
            <a:r>
              <a:rPr lang="en-US" u="sng" dirty="0" smtClean="0"/>
              <a:t>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NOx</a:t>
            </a:r>
            <a:r>
              <a:rPr lang="en-US" dirty="0" smtClean="0"/>
              <a:t> is created in two ways:  </a:t>
            </a:r>
          </a:p>
          <a:p>
            <a:pPr marL="342900" indent="-342900">
              <a:buAutoNum type="arabicPeriod"/>
            </a:pPr>
            <a:r>
              <a:rPr lang="en-US" dirty="0" smtClean="0"/>
              <a:t>Thermal  </a:t>
            </a:r>
            <a:r>
              <a:rPr lang="en-US" dirty="0" err="1" smtClean="0"/>
              <a:t>Nox</a:t>
            </a:r>
            <a:r>
              <a:rPr lang="en-US" dirty="0"/>
              <a:t> </a:t>
            </a:r>
          </a:p>
          <a:p>
            <a:r>
              <a:rPr lang="en-US" dirty="0" smtClean="0"/>
              <a:t>It is created when nitrogen and oxygen in the combustion air are heated to a high enough temperature (about 1000 K) to oxidize   Nitrogen.	</a:t>
            </a:r>
          </a:p>
          <a:p>
            <a:endParaRPr lang="en-US" dirty="0"/>
          </a:p>
          <a:p>
            <a:r>
              <a:rPr lang="en-US" dirty="0" smtClean="0"/>
              <a:t>2. Fuel  </a:t>
            </a:r>
            <a:r>
              <a:rPr lang="en-US" dirty="0" err="1" smtClean="0"/>
              <a:t>Nox</a:t>
            </a:r>
            <a:endParaRPr lang="en-US" dirty="0" smtClean="0"/>
          </a:p>
          <a:p>
            <a:r>
              <a:rPr lang="en-US" dirty="0" smtClean="0"/>
              <a:t>It results from the oxidation of nitrogen compounds that are chemically bound in the fuel molecules themselves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46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304800"/>
            <a:ext cx="8305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Sulfur </a:t>
            </a:r>
            <a:r>
              <a:rPr lang="en-US" b="1" u="sng" dirty="0" smtClean="0"/>
              <a:t>Oxides (SO</a:t>
            </a:r>
            <a:r>
              <a:rPr lang="en-US" b="1" u="sng" baseline="-25000" dirty="0" smtClean="0"/>
              <a:t>2</a:t>
            </a:r>
            <a:r>
              <a:rPr lang="en-US" b="1" u="sng" dirty="0" smtClean="0"/>
              <a:t>)</a:t>
            </a:r>
          </a:p>
          <a:p>
            <a:endParaRPr lang="en-US" b="1" dirty="0"/>
          </a:p>
          <a:p>
            <a:r>
              <a:rPr lang="en-US" dirty="0"/>
              <a:t>Sulfur dioxide (S02) is formed from the oxidation of sulfur contained in fuel as well as</a:t>
            </a:r>
          </a:p>
          <a:p>
            <a:r>
              <a:rPr lang="en-US" dirty="0"/>
              <a:t>from certain industrial processes that utilize sulfur-containing compounds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Anthropogenic emissions </a:t>
            </a:r>
            <a:r>
              <a:rPr lang="en-US" dirty="0"/>
              <a:t>of S02 result almost exclusively from stationary point sources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Coal combustion has traditionally been </a:t>
            </a:r>
            <a:r>
              <a:rPr lang="en-US" dirty="0" smtClean="0"/>
              <a:t>the largest </a:t>
            </a:r>
            <a:r>
              <a:rPr lang="en-US" dirty="0"/>
              <a:t>stationary fuel combustion source, although industrial and residential coal use</a:t>
            </a:r>
          </a:p>
          <a:p>
            <a:r>
              <a:rPr lang="en-US" dirty="0"/>
              <a:t>has declined.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3613355"/>
            <a:ext cx="8458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Organic </a:t>
            </a:r>
            <a:r>
              <a:rPr lang="en-US" b="1" dirty="0" smtClean="0"/>
              <a:t>Compounds</a:t>
            </a:r>
          </a:p>
          <a:p>
            <a:endParaRPr lang="en-US" b="1" dirty="0"/>
          </a:p>
          <a:p>
            <a:r>
              <a:rPr lang="en-US" dirty="0"/>
              <a:t>Organic air </a:t>
            </a:r>
            <a:r>
              <a:rPr lang="en-US" dirty="0" smtClean="0"/>
              <a:t>pollutants are </a:t>
            </a:r>
            <a:r>
              <a:rPr lang="en-US" dirty="0"/>
              <a:t>sometimes divided according to volatile organic compounds (VOCs) and </a:t>
            </a:r>
            <a:r>
              <a:rPr lang="en-US" dirty="0" smtClean="0"/>
              <a:t>particulate organic </a:t>
            </a:r>
            <a:r>
              <a:rPr lang="en-US" dirty="0"/>
              <a:t>compounds (POCs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A major source of airborne organic compounds is the emissions from </a:t>
            </a:r>
            <a:r>
              <a:rPr lang="en-US" dirty="0" smtClean="0"/>
              <a:t>motor </a:t>
            </a:r>
            <a:r>
              <a:rPr lang="en-US" dirty="0" err="1" smtClean="0"/>
              <a:t>vechiles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5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839"/>
            <a:ext cx="8991600" cy="6468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388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247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736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686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2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study air pollution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Causes health </a:t>
            </a:r>
            <a:r>
              <a:rPr lang="en-US" dirty="0" smtClean="0"/>
              <a:t>problems</a:t>
            </a:r>
          </a:p>
          <a:p>
            <a:r>
              <a:rPr lang="en-US" dirty="0"/>
              <a:t> Causes visibility </a:t>
            </a:r>
            <a:r>
              <a:rPr lang="en-US" dirty="0" smtClean="0"/>
              <a:t>problems</a:t>
            </a:r>
          </a:p>
          <a:p>
            <a:r>
              <a:rPr lang="en-US" dirty="0"/>
              <a:t> Causes agricultural and plant </a:t>
            </a:r>
            <a:r>
              <a:rPr lang="en-US" dirty="0" smtClean="0"/>
              <a:t>damage</a:t>
            </a:r>
          </a:p>
          <a:p>
            <a:r>
              <a:rPr lang="en-US" dirty="0"/>
              <a:t> Causes degradation of </a:t>
            </a:r>
            <a:r>
              <a:rPr lang="en-US" dirty="0" smtClean="0"/>
              <a:t>buildings</a:t>
            </a:r>
          </a:p>
          <a:p>
            <a:r>
              <a:rPr lang="en-US" dirty="0"/>
              <a:t> </a:t>
            </a:r>
            <a:r>
              <a:rPr lang="en-US" dirty="0" smtClean="0"/>
              <a:t>Causes odors</a:t>
            </a:r>
          </a:p>
          <a:p>
            <a:r>
              <a:rPr lang="en-US" dirty="0"/>
              <a:t> Causes climate </a:t>
            </a:r>
            <a:r>
              <a:rPr lang="en-US" dirty="0" smtClean="0"/>
              <a:t>change</a:t>
            </a:r>
          </a:p>
          <a:p>
            <a:r>
              <a:rPr lang="en-US" dirty="0"/>
              <a:t> Various other reasons …</a:t>
            </a:r>
          </a:p>
        </p:txBody>
      </p:sp>
    </p:spTree>
    <p:extLst>
      <p:ext uri="{BB962C8B-B14F-4D97-AF65-F5344CB8AC3E}">
        <p14:creationId xmlns:p14="http://schemas.microsoft.com/office/powerpoint/2010/main" val="278198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07294"/>
              </p:ext>
            </p:extLst>
          </p:nvPr>
        </p:nvGraphicFramePr>
        <p:xfrm>
          <a:off x="-17206" y="228600"/>
          <a:ext cx="9067800" cy="646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170"/>
                <a:gridCol w="2068830"/>
                <a:gridCol w="2011680"/>
                <a:gridCol w="1813560"/>
                <a:gridCol w="1813560"/>
              </a:tblGrid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Physical Properties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Concentration 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Anthropogenic sources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Natural sources</a:t>
                      </a:r>
                      <a:endParaRPr lang="en-US" dirty="0"/>
                    </a:p>
                  </a:txBody>
                  <a:tcPr/>
                </a:tc>
              </a:tr>
              <a:tr h="67425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SO</a:t>
                      </a:r>
                      <a:r>
                        <a:rPr lang="en-US" sz="1600" baseline="-25000" dirty="0" smtClean="0"/>
                        <a:t>2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Colorless gas with irritating, pungent odor; detectable by taste at levels of 0.3 to I ppm; highly soluble in water (10.5 </a:t>
                      </a:r>
                      <a:r>
                        <a:rPr lang="en-US" sz="1600" b="0" i="1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g/</a:t>
                      </a:r>
                      <a:r>
                        <a:rPr lang="en-US" sz="1600" b="0" i="1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lOO</a:t>
                      </a:r>
                      <a:r>
                        <a:rPr lang="en-US" sz="1600" b="0" i="1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cm' at 293 K)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Global background concentration levels in the range 0.04 to 6 ppb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Fuel combustion in stationary sources; industrial process emissions; metal and petroleum refining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Atmospheric oxidation of  organic sulfides</a:t>
                      </a:r>
                      <a:endParaRPr lang="en-US" sz="1600" dirty="0"/>
                    </a:p>
                  </a:txBody>
                  <a:tcPr/>
                </a:tc>
              </a:tr>
              <a:tr h="674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NO</a:t>
                      </a:r>
                      <a:endParaRPr lang="en-US" sz="1600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Colorless, odorless gas; nonflammable and slightly soluble in water; toxic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Global background level from 10 to 100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ppt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 urban levels have been observed as large as 500 ppb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Combustion, (Automobile)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Bacterial action;  lightning</a:t>
                      </a:r>
                      <a:endParaRPr lang="en-US" sz="1600" dirty="0"/>
                    </a:p>
                  </a:txBody>
                  <a:tcPr/>
                </a:tc>
              </a:tr>
              <a:tr h="674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NO2</a:t>
                      </a:r>
                      <a:endParaRPr lang="en-US" sz="1600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Reddish-orange-brown gas with sharp, pungent odor; toxic and highly  corrosive; absorbs light in visible spectrum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Global background level from 10 to 500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ppt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 urban concentrations have reached values exceeding  500 ppb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Combustion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69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975405"/>
              </p:ext>
            </p:extLst>
          </p:nvPr>
        </p:nvGraphicFramePr>
        <p:xfrm>
          <a:off x="76200" y="152400"/>
          <a:ext cx="9067800" cy="722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170"/>
                <a:gridCol w="2068830"/>
                <a:gridCol w="2011680"/>
                <a:gridCol w="1813560"/>
                <a:gridCol w="1813560"/>
              </a:tblGrid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Physical Properties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Concentration 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Anthropogenic sources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Natural sources</a:t>
                      </a:r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/>
                        <a:t>CO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Colorless, odorless, nontoxic gas moderately  soluble in 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Global background concentration has increased from 290 ppm in 1900 to about 345 ppm in 1985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Combustion of fossil fuels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/>
                        <a:t>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Colorless, odorless, flammable, toxic gas, slightly soluble in 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Global average concentration of 0.09 ppm; urban levels in the vicinity of heavily traveled roadways can exceed 100 ppm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Combustion of fossil fuels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Atmospheric oxidation of methane and other biogenic hydrocarbons</a:t>
                      </a:r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Colorless, toxic gas, slightly  soluble in 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Global background concentrations range from 20 to 60 ppb; polluted urban levels range from 100 to 500 ppb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Formed as a secondary pollutant from atmospheric reactions involving hydrocarbons and oxides nitrogen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transport from stratosphere to troposphere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7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80465"/>
            <a:ext cx="8763000" cy="5525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75139" y="73967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SMOG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599" y="457200"/>
            <a:ext cx="8686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Smog is </a:t>
            </a:r>
            <a:r>
              <a:rPr lang="en-US" dirty="0" smtClean="0"/>
              <a:t>caused </a:t>
            </a:r>
            <a:r>
              <a:rPr lang="en-US" dirty="0"/>
              <a:t>by large amounts of coal burning in an area caused by a mixture of smoke, </a:t>
            </a:r>
            <a:r>
              <a:rPr lang="en-US" dirty="0" err="1"/>
              <a:t>sulphur</a:t>
            </a:r>
            <a:r>
              <a:rPr lang="en-US" dirty="0"/>
              <a:t> dioxide and other components</a:t>
            </a:r>
          </a:p>
        </p:txBody>
      </p:sp>
    </p:spTree>
    <p:extLst>
      <p:ext uri="{BB962C8B-B14F-4D97-AF65-F5344CB8AC3E}">
        <p14:creationId xmlns:p14="http://schemas.microsoft.com/office/powerpoint/2010/main" val="299981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0" y="304800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SMOG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1" y="766465"/>
            <a:ext cx="8915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Smog</a:t>
            </a:r>
            <a:r>
              <a:rPr lang="en-US" sz="2000" dirty="0"/>
              <a:t> is a type of air </a:t>
            </a:r>
            <a:r>
              <a:rPr lang="en-US" sz="2000" dirty="0" smtClean="0"/>
              <a:t>pollution, derived from </a:t>
            </a:r>
            <a:r>
              <a:rPr lang="en-US" sz="2000" dirty="0"/>
              <a:t>emission from internal combustion engines and industrial </a:t>
            </a:r>
            <a:r>
              <a:rPr lang="en-US" sz="2000" dirty="0" smtClean="0"/>
              <a:t>fumes that </a:t>
            </a:r>
            <a:r>
              <a:rPr lang="en-US" sz="2000" dirty="0"/>
              <a:t>react in the atmosphere with sunlight to form </a:t>
            </a:r>
            <a:r>
              <a:rPr lang="en-US" sz="2000" dirty="0" smtClean="0"/>
              <a:t>secondary pollutants </a:t>
            </a:r>
            <a:r>
              <a:rPr lang="en-US" sz="2000" dirty="0"/>
              <a:t>that also combine with the primary emissions to </a:t>
            </a:r>
            <a:r>
              <a:rPr lang="en-US" sz="2000" dirty="0" smtClean="0"/>
              <a:t>form </a:t>
            </a:r>
            <a:r>
              <a:rPr lang="en-US" sz="2000" b="1" dirty="0" smtClean="0">
                <a:solidFill>
                  <a:srgbClr val="7030A0"/>
                </a:solidFill>
              </a:rPr>
              <a:t>photochemical smog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47900"/>
            <a:ext cx="762000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71449" y="4472540"/>
            <a:ext cx="8648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Characteristic coloration for smog in California in the beige cloud bank behind Golden Gate Bridge. The </a:t>
            </a:r>
            <a:r>
              <a:rPr lang="en-US" dirty="0" smtClean="0"/>
              <a:t>brown coloration </a:t>
            </a:r>
            <a:r>
              <a:rPr lang="en-US" dirty="0"/>
              <a:t>is due to the </a:t>
            </a:r>
            <a:r>
              <a:rPr lang="en-US" dirty="0" err="1"/>
              <a:t>NOx</a:t>
            </a:r>
            <a:r>
              <a:rPr lang="en-US" dirty="0"/>
              <a:t> in the </a:t>
            </a:r>
            <a:r>
              <a:rPr lang="en-US" dirty="0">
                <a:solidFill>
                  <a:srgbClr val="7030A0"/>
                </a:solidFill>
              </a:rPr>
              <a:t>photochemical smog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186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9497"/>
            <a:ext cx="5943600" cy="452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4478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NOx</a:t>
            </a:r>
            <a:r>
              <a:rPr lang="en-US" dirty="0" smtClean="0"/>
              <a:t>+ VOCs+ Sunlight – Photochemical smog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735" y="5105400"/>
            <a:ext cx="36903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Formation of NO during combustion: </a:t>
            </a:r>
          </a:p>
          <a:p>
            <a:r>
              <a:rPr lang="en-US" dirty="0" smtClean="0"/>
              <a:t>N2 + O2  - 2NO </a:t>
            </a:r>
          </a:p>
          <a:p>
            <a:endParaRPr lang="en-US" dirty="0"/>
          </a:p>
          <a:p>
            <a:r>
              <a:rPr lang="en-US" dirty="0" smtClean="0"/>
              <a:t>2NO+02 – 2NO2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89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8229600" cy="3399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7645" y="3733800"/>
            <a:ext cx="85663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Photochemical reaction:</a:t>
            </a:r>
          </a:p>
          <a:p>
            <a:endParaRPr lang="en-US" dirty="0" smtClean="0"/>
          </a:p>
          <a:p>
            <a:r>
              <a:rPr lang="en-US" dirty="0" smtClean="0"/>
              <a:t>NO2 +h</a:t>
            </a:r>
            <a:r>
              <a:rPr lang="el-GR" dirty="0" smtClean="0">
                <a:latin typeface="Calibri"/>
                <a:cs typeface="Calibri"/>
              </a:rPr>
              <a:t>ϒ</a:t>
            </a:r>
            <a:r>
              <a:rPr lang="en-US" dirty="0" smtClean="0">
                <a:latin typeface="Calibri"/>
                <a:cs typeface="Calibri"/>
              </a:rPr>
              <a:t> –  NO+ O 		(Photolysis)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Where h</a:t>
            </a:r>
            <a:r>
              <a:rPr lang="el-GR" dirty="0" smtClean="0">
                <a:latin typeface="Calibri"/>
                <a:cs typeface="Calibri"/>
              </a:rPr>
              <a:t>ϒ</a:t>
            </a:r>
            <a:r>
              <a:rPr lang="en-US" dirty="0" smtClean="0">
                <a:latin typeface="Calibri"/>
                <a:cs typeface="Calibri"/>
              </a:rPr>
              <a:t> represents the photon (with </a:t>
            </a:r>
            <a:r>
              <a:rPr lang="en-US" dirty="0">
                <a:latin typeface="Calibri"/>
                <a:cs typeface="Calibri"/>
              </a:rPr>
              <a:t>w</a:t>
            </a:r>
            <a:r>
              <a:rPr lang="en-US" dirty="0" smtClean="0">
                <a:latin typeface="Calibri"/>
                <a:cs typeface="Calibri"/>
              </a:rPr>
              <a:t>avelength &lt; 0.39</a:t>
            </a:r>
            <a:r>
              <a:rPr lang="el-GR" dirty="0" smtClean="0">
                <a:latin typeface="Calibri"/>
                <a:cs typeface="Calibri"/>
              </a:rPr>
              <a:t>μ</a:t>
            </a:r>
            <a:r>
              <a:rPr lang="en-US" dirty="0" smtClean="0">
                <a:latin typeface="Calibri"/>
                <a:cs typeface="Calibri"/>
              </a:rPr>
              <a:t>m)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O + O2 +M – O3 + M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Where M – represent the Molecule, whose presence is necessary to absorb excess energy  from the reaction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96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5115914"/>
            <a:ext cx="3457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Ozone can convert NO back to NO2</a:t>
            </a:r>
          </a:p>
          <a:p>
            <a:endParaRPr lang="en-US" dirty="0"/>
          </a:p>
          <a:p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 + NO – NO</a:t>
            </a:r>
            <a:r>
              <a:rPr lang="en-US" baseline="-25000" dirty="0" smtClean="0"/>
              <a:t>2</a:t>
            </a:r>
            <a:r>
              <a:rPr lang="en-US" dirty="0" smtClean="0"/>
              <a:t> + O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92" y="3332040"/>
            <a:ext cx="3829050" cy="3518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71" y="0"/>
            <a:ext cx="6893182" cy="495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207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8333"/>
            <a:ext cx="8991599" cy="6408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954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8400" y="228600"/>
            <a:ext cx="4572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Air Pollution and Meteorology</a:t>
            </a:r>
            <a:endParaRPr lang="en-US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677130" cy="5844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0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www.ems.psu.edu/~lno/Meteo437/AtmProfi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0600"/>
            <a:ext cx="8161537" cy="53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73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80999"/>
            <a:ext cx="4257381" cy="304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49858" y="3483114"/>
            <a:ext cx="39459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/>
              <a:t>Noontime, Donora, Pennsylvania, October 29, 1948</a:t>
            </a:r>
            <a:endParaRPr lang="en-US" sz="20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735583"/>
            <a:ext cx="406717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19800" y="366251"/>
            <a:ext cx="2054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Los Angeles (1950s)</a:t>
            </a:r>
          </a:p>
        </p:txBody>
      </p:sp>
      <p:sp>
        <p:nvSpPr>
          <p:cNvPr id="6" name="Rectangle 5"/>
          <p:cNvSpPr/>
          <p:nvPr/>
        </p:nvSpPr>
        <p:spPr>
          <a:xfrm>
            <a:off x="5022826" y="5786284"/>
            <a:ext cx="4048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Hollywood Citizens News Collection, Los Angeles Public Library</a:t>
            </a:r>
          </a:p>
        </p:txBody>
      </p:sp>
      <p:sp>
        <p:nvSpPr>
          <p:cNvPr id="7" name="Rectangle 6"/>
          <p:cNvSpPr/>
          <p:nvPr/>
        </p:nvSpPr>
        <p:spPr>
          <a:xfrm>
            <a:off x="571126" y="4343399"/>
            <a:ext cx="3954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Copyright Photo Archive/Pittsburgh Post-Gazette, 2001.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249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3600" y="1905000"/>
            <a:ext cx="39035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Adiabatic lapse rate</a:t>
            </a:r>
          </a:p>
          <a:p>
            <a:endParaRPr lang="en-US" dirty="0"/>
          </a:p>
          <a:p>
            <a:r>
              <a:rPr lang="en-US" dirty="0" smtClean="0"/>
              <a:t>Atmospheric stability</a:t>
            </a:r>
          </a:p>
          <a:p>
            <a:endParaRPr lang="en-US" dirty="0"/>
          </a:p>
          <a:p>
            <a:r>
              <a:rPr lang="en-US" dirty="0" smtClean="0"/>
              <a:t>Temperature Inversion</a:t>
            </a:r>
          </a:p>
          <a:p>
            <a:endParaRPr lang="en-US" dirty="0"/>
          </a:p>
          <a:p>
            <a:r>
              <a:rPr lang="en-US" dirty="0" smtClean="0"/>
              <a:t>Atmospheric Stability and Mixing Depth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907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289428"/>
            <a:ext cx="273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Plume Classification</a:t>
            </a:r>
            <a:endParaRPr lang="en-US" sz="2400" b="1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00200"/>
            <a:ext cx="4493042" cy="341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453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80" y="885825"/>
            <a:ext cx="9144000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333345"/>
            <a:ext cx="1019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Fanning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623772"/>
            <a:ext cx="1378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Fumigation</a:t>
            </a:r>
            <a:endParaRPr lang="en-US" sz="2000" b="1" dirty="0">
              <a:solidFill>
                <a:srgbClr val="7030A0"/>
              </a:solidFill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69056"/>
            <a:ext cx="914400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45033" y="1143000"/>
            <a:ext cx="150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clear night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6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30480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Coning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4132"/>
            <a:ext cx="9067800" cy="2678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35052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Looping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7159"/>
            <a:ext cx="9067800" cy="2728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570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1161" y="557029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Lofting</a:t>
            </a:r>
            <a:endParaRPr lang="en-US" sz="2000" b="1" dirty="0">
              <a:solidFill>
                <a:srgbClr val="7030A0"/>
              </a:solidFill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00200"/>
            <a:ext cx="9144000" cy="272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7284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839200" cy="4873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The Point Source Gaussian Plume Model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48775" cy="691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5142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933450"/>
            <a:ext cx="8162925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7252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119188"/>
            <a:ext cx="767715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3564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57163"/>
            <a:ext cx="8677275" cy="654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3825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5275"/>
            <a:ext cx="8534400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9399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16"/>
            <a:ext cx="9143999" cy="6853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16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04839"/>
            <a:ext cx="6034087" cy="4204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317" y="2741610"/>
            <a:ext cx="3662683" cy="3774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647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614363"/>
            <a:ext cx="8372475" cy="562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423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871"/>
            <a:ext cx="8763000" cy="6610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4896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171450"/>
            <a:ext cx="8734425" cy="651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0754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"/>
            <a:ext cx="4876800" cy="3282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557" y="2971800"/>
            <a:ext cx="4763643" cy="362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0818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"/>
            <a:ext cx="7315200" cy="565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8250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05581"/>
            <a:ext cx="7398918" cy="6023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3071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200025"/>
            <a:ext cx="8543925" cy="645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6295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8458200" cy="646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101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71438"/>
            <a:ext cx="8924925" cy="671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3163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0" y="228600"/>
            <a:ext cx="6591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lbertus Medium" pitchFamily="34" charset="0"/>
              </a:rPr>
              <a:t>Air Pollution: A Common Working Definition 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346587" y="914400"/>
            <a:ext cx="8534400" cy="2677656"/>
          </a:xfrm>
          <a:prstGeom prst="rect">
            <a:avLst/>
          </a:prstGeom>
          <a:ln w="44450" cmpd="thinThick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mic Sans MS" pitchFamily="66" charset="0"/>
              </a:rPr>
              <a:t>“Air </a:t>
            </a:r>
            <a:r>
              <a:rPr lang="en-US" sz="2800" dirty="0">
                <a:latin typeface="Comic Sans MS" pitchFamily="66" charset="0"/>
              </a:rPr>
              <a:t>pollution occurs when gases or aerosol particles, emitted </a:t>
            </a:r>
            <a:r>
              <a:rPr lang="en-US" sz="2800" dirty="0" err="1">
                <a:latin typeface="Comic Sans MS" pitchFamily="66" charset="0"/>
              </a:rPr>
              <a:t>anthropogenically</a:t>
            </a:r>
            <a:r>
              <a:rPr lang="en-US" sz="2800" dirty="0">
                <a:latin typeface="Comic Sans MS" pitchFamily="66" charset="0"/>
              </a:rPr>
              <a:t>, build up in </a:t>
            </a:r>
            <a:r>
              <a:rPr lang="en-US" sz="2800" dirty="0">
                <a:solidFill>
                  <a:srgbClr val="FF0000"/>
                </a:solidFill>
                <a:latin typeface="Comic Sans MS" pitchFamily="66" charset="0"/>
              </a:rPr>
              <a:t>concentrations sufficiently high </a:t>
            </a:r>
            <a:r>
              <a:rPr lang="en-US" sz="2800" dirty="0">
                <a:latin typeface="Comic Sans MS" pitchFamily="66" charset="0"/>
              </a:rPr>
              <a:t>to cause direct or indirect damage to humans, plants, animals, other life forms, ecosystems, structures, or works of art</a:t>
            </a:r>
            <a:r>
              <a:rPr lang="en-US" sz="2800" dirty="0" smtClean="0">
                <a:latin typeface="Comic Sans MS" pitchFamily="66" charset="0"/>
              </a:rPr>
              <a:t>.”</a:t>
            </a:r>
            <a:endParaRPr lang="en-US" sz="2800" dirty="0">
              <a:latin typeface="Comic Sans MS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6587" y="3810000"/>
            <a:ext cx="85343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Main things </a:t>
            </a:r>
            <a:r>
              <a:rPr lang="en-US" b="1" dirty="0" smtClean="0"/>
              <a:t>…</a:t>
            </a:r>
          </a:p>
          <a:p>
            <a:endParaRPr lang="en-US" b="1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smtClean="0"/>
              <a:t>Air </a:t>
            </a:r>
            <a:r>
              <a:rPr lang="en-US" b="1" dirty="0"/>
              <a:t>pollution </a:t>
            </a:r>
            <a:r>
              <a:rPr lang="en-US" b="1" dirty="0">
                <a:solidFill>
                  <a:srgbClr val="FF0000"/>
                </a:solidFill>
              </a:rPr>
              <a:t>concentration</a:t>
            </a:r>
            <a:r>
              <a:rPr lang="en-US" b="1" dirty="0"/>
              <a:t> is the important thing to know … </a:t>
            </a:r>
            <a:endParaRPr lang="en-US" b="1" dirty="0" smtClean="0"/>
          </a:p>
          <a:p>
            <a:pPr marL="285750" indent="-285750">
              <a:buFont typeface="Wingdings" pitchFamily="2" charset="2"/>
              <a:buChar char="q"/>
            </a:pPr>
            <a:endParaRPr lang="en-US" b="1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smtClean="0"/>
              <a:t>“</a:t>
            </a:r>
            <a:r>
              <a:rPr lang="en-US" b="1" dirty="0"/>
              <a:t>Concentrations sufficiently high” implies a concentration </a:t>
            </a:r>
            <a:r>
              <a:rPr lang="en-US" b="1" dirty="0">
                <a:solidFill>
                  <a:srgbClr val="FF0000"/>
                </a:solidFill>
              </a:rPr>
              <a:t>threshold</a:t>
            </a:r>
            <a:r>
              <a:rPr lang="en-US" b="1" dirty="0"/>
              <a:t> beyond which we can anticipate a realistic possibility of damage to health, ecosystems, </a:t>
            </a:r>
            <a:r>
              <a:rPr lang="en-US" b="1" dirty="0" err="1"/>
              <a:t>etc</a:t>
            </a:r>
            <a:r>
              <a:rPr lang="en-US" b="1" dirty="0"/>
              <a:t> …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 smtClean="0"/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smtClean="0">
                <a:solidFill>
                  <a:srgbClr val="FF0000"/>
                </a:solidFill>
              </a:rPr>
              <a:t>Threshold</a:t>
            </a:r>
            <a:r>
              <a:rPr lang="en-US" b="1" dirty="0" smtClean="0"/>
              <a:t> </a:t>
            </a:r>
            <a:r>
              <a:rPr lang="en-US" b="1" dirty="0"/>
              <a:t>is often also called a “</a:t>
            </a:r>
            <a:r>
              <a:rPr lang="en-US" b="1" dirty="0">
                <a:solidFill>
                  <a:srgbClr val="FF0000"/>
                </a:solidFill>
              </a:rPr>
              <a:t>level of concern</a:t>
            </a:r>
            <a:r>
              <a:rPr lang="en-US" b="1" dirty="0"/>
              <a:t>” or “</a:t>
            </a:r>
            <a:r>
              <a:rPr lang="en-US" b="1" dirty="0">
                <a:solidFill>
                  <a:srgbClr val="FF0000"/>
                </a:solidFill>
              </a:rPr>
              <a:t>standard</a:t>
            </a:r>
            <a:r>
              <a:rPr lang="en-US" b="1" dirty="0"/>
              <a:t>” </a:t>
            </a:r>
            <a:endParaRPr lang="en-US" b="1" dirty="0" smtClean="0"/>
          </a:p>
          <a:p>
            <a:pPr marL="285750" indent="-285750">
              <a:buFont typeface="Wingdings" pitchFamily="2" charset="2"/>
              <a:buChar char="q"/>
            </a:pPr>
            <a:endParaRPr lang="en-US" b="1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smtClean="0"/>
              <a:t>Relevant </a:t>
            </a:r>
            <a:r>
              <a:rPr lang="en-US" b="1" dirty="0"/>
              <a:t>Question: Is pollution level below or above threshold?</a:t>
            </a:r>
          </a:p>
        </p:txBody>
      </p:sp>
    </p:spTree>
    <p:extLst>
      <p:ext uri="{BB962C8B-B14F-4D97-AF65-F5344CB8AC3E}">
        <p14:creationId xmlns:p14="http://schemas.microsoft.com/office/powerpoint/2010/main" val="308078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471488"/>
            <a:ext cx="8201025" cy="591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206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29750" cy="721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749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23825"/>
            <a:ext cx="8772525" cy="661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8485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09538"/>
            <a:ext cx="8810625" cy="663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62061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14300"/>
            <a:ext cx="89535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961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252413"/>
            <a:ext cx="8515350" cy="635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1565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58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Air Pollution Concentration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Two main ways this is expressed…)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3200400"/>
            <a:ext cx="5257799" cy="3276600"/>
          </a:xfrm>
          <a:ln w="22225" cmpd="sng">
            <a:solidFill>
              <a:srgbClr val="0070C0"/>
            </a:solidFill>
          </a:ln>
        </p:spPr>
        <p:txBody>
          <a:bodyPr>
            <a:normAutofit fontScale="62500" lnSpcReduction="20000"/>
          </a:bodyPr>
          <a:lstStyle/>
          <a:p>
            <a:r>
              <a:rPr lang="en-US" dirty="0"/>
              <a:t>Mass Per Unit </a:t>
            </a:r>
            <a:r>
              <a:rPr lang="en-US" dirty="0" smtClean="0"/>
              <a:t>Volume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sz="2600" dirty="0"/>
              <a:t>– Mass of air pollutant per cubic meter of </a:t>
            </a:r>
            <a:r>
              <a:rPr lang="en-US" sz="2600" dirty="0" smtClean="0"/>
              <a:t>air</a:t>
            </a:r>
          </a:p>
          <a:p>
            <a:pPr marL="0" indent="0">
              <a:buNone/>
            </a:pPr>
            <a:r>
              <a:rPr lang="en-US" sz="2600" dirty="0" smtClean="0"/>
              <a:t> </a:t>
            </a:r>
            <a:r>
              <a:rPr lang="en-US" sz="2600" dirty="0"/>
              <a:t>– Used for solid, liquid and gaseous air pollutants </a:t>
            </a: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– </a:t>
            </a:r>
            <a:r>
              <a:rPr lang="en-US" sz="2600" dirty="0"/>
              <a:t>Grams per cubic meter (g/m3) </a:t>
            </a: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– </a:t>
            </a:r>
            <a:r>
              <a:rPr lang="en-US" sz="2600" dirty="0"/>
              <a:t>Milligrams per cubic meter (mg/m3) = 0.001 </a:t>
            </a:r>
            <a:r>
              <a:rPr lang="en-US" sz="2600" dirty="0" smtClean="0"/>
              <a:t>g/m3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dirty="0" smtClean="0"/>
              <a:t>• </a:t>
            </a:r>
            <a:r>
              <a:rPr lang="en-US" dirty="0"/>
              <a:t>Parts Per Million (ppm) </a:t>
            </a:r>
            <a:endParaRPr lang="en-US" dirty="0" smtClean="0"/>
          </a:p>
          <a:p>
            <a:pPr marL="0" indent="0">
              <a:buNone/>
            </a:pPr>
            <a:r>
              <a:rPr lang="en-US" sz="2600" dirty="0" smtClean="0"/>
              <a:t>– of </a:t>
            </a:r>
            <a:r>
              <a:rPr lang="en-US" sz="2600" dirty="0"/>
              <a:t>molecules of air pollutant per million molecules of air </a:t>
            </a: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– </a:t>
            </a:r>
            <a:r>
              <a:rPr lang="en-US" sz="2600" dirty="0"/>
              <a:t>Used for gaseous air pollutants </a:t>
            </a: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– </a:t>
            </a:r>
            <a:r>
              <a:rPr lang="en-US" sz="2600" dirty="0"/>
              <a:t>1 part per billion (ppb) = 0.001 </a:t>
            </a:r>
            <a:r>
              <a:rPr lang="en-US" sz="2600" dirty="0" smtClean="0"/>
              <a:t>ppm</a:t>
            </a:r>
          </a:p>
          <a:p>
            <a:pPr marL="0" indent="0">
              <a:buNone/>
            </a:pPr>
            <a:r>
              <a:rPr lang="en-US" sz="2600" dirty="0" smtClean="0"/>
              <a:t> </a:t>
            </a:r>
            <a:r>
              <a:rPr lang="en-US" sz="2600" dirty="0"/>
              <a:t>– 1 part per trillion (</a:t>
            </a:r>
            <a:r>
              <a:rPr lang="en-US" sz="2600" dirty="0" err="1"/>
              <a:t>ppt</a:t>
            </a:r>
            <a:r>
              <a:rPr lang="en-US" sz="2600" dirty="0"/>
              <a:t>) = 0.001 ppb = 1.0 × 10</a:t>
            </a:r>
            <a:r>
              <a:rPr lang="en-US" sz="2600" baseline="30000" dirty="0"/>
              <a:t>-6</a:t>
            </a:r>
            <a:r>
              <a:rPr lang="en-US" sz="2600" dirty="0"/>
              <a:t> ppm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4297" y="1455172"/>
            <a:ext cx="3886200" cy="1323439"/>
          </a:xfrm>
          <a:prstGeom prst="rect">
            <a:avLst/>
          </a:prstGeom>
          <a:ln w="19050" cmpd="tri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Ambient </a:t>
            </a:r>
            <a:r>
              <a:rPr lang="en-US" sz="2000" b="1" dirty="0">
                <a:solidFill>
                  <a:srgbClr val="7030A0"/>
                </a:solidFill>
              </a:rPr>
              <a:t>air quality standards, those that deal </a:t>
            </a:r>
            <a:r>
              <a:rPr lang="en-US" sz="2000" b="1" dirty="0" smtClean="0">
                <a:solidFill>
                  <a:srgbClr val="7030A0"/>
                </a:solidFill>
              </a:rPr>
              <a:t>with concentrations </a:t>
            </a:r>
            <a:r>
              <a:rPr lang="en-US" sz="2000" b="1" dirty="0">
                <a:solidFill>
                  <a:srgbClr val="7030A0"/>
                </a:solidFill>
              </a:rPr>
              <a:t>of pollutants in the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outdoor atmosphere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5105400" y="1455170"/>
            <a:ext cx="3886200" cy="1015663"/>
          </a:xfrm>
          <a:prstGeom prst="rect">
            <a:avLst/>
          </a:prstGeom>
          <a:ln w="19050" cmpd="tri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S</a:t>
            </a:r>
            <a:r>
              <a:rPr lang="en-US" sz="2000" b="1" dirty="0" smtClean="0">
                <a:solidFill>
                  <a:srgbClr val="7030A0"/>
                </a:solidFill>
              </a:rPr>
              <a:t>ource </a:t>
            </a:r>
            <a:r>
              <a:rPr lang="en-US" sz="2000" b="1" dirty="0">
                <a:solidFill>
                  <a:srgbClr val="7030A0"/>
                </a:solidFill>
              </a:rPr>
              <a:t>performance standards, those that </a:t>
            </a:r>
            <a:r>
              <a:rPr lang="en-US" sz="2000" b="1" dirty="0" smtClean="0">
                <a:solidFill>
                  <a:srgbClr val="7030A0"/>
                </a:solidFill>
              </a:rPr>
              <a:t>apply to </a:t>
            </a:r>
            <a:r>
              <a:rPr lang="en-US" sz="2000" b="1" dirty="0">
                <a:solidFill>
                  <a:srgbClr val="7030A0"/>
                </a:solidFill>
              </a:rPr>
              <a:t>emissions of pollutants from specific sources</a:t>
            </a:r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>
          <a:xfrm>
            <a:off x="2277397" y="2778611"/>
            <a:ext cx="0" cy="4217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5574890" y="2989505"/>
            <a:ext cx="3581400" cy="1472381"/>
          </a:xfrm>
          <a:prstGeom prst="rect">
            <a:avLst/>
          </a:prstGeom>
          <a:ln w="22225" cmpd="sng"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mass emissions </a:t>
            </a:r>
            <a:r>
              <a:rPr lang="en-US" sz="2800" dirty="0" smtClean="0"/>
              <a:t>per unit </a:t>
            </a:r>
            <a:r>
              <a:rPr lang="en-US" sz="2800" dirty="0"/>
              <a:t>of time or unit of production, such as grams per minute or kilograms of </a:t>
            </a:r>
            <a:r>
              <a:rPr lang="en-US" sz="2800" dirty="0" smtClean="0"/>
              <a:t>pollutant per </a:t>
            </a:r>
            <a:r>
              <a:rPr lang="en-US" sz="2800" dirty="0"/>
              <a:t>ton of </a:t>
            </a:r>
            <a:r>
              <a:rPr lang="en-US" sz="2800" dirty="0" smtClean="0"/>
              <a:t>product.</a:t>
            </a:r>
            <a:endParaRPr lang="en-US" sz="2600" dirty="0"/>
          </a:p>
        </p:txBody>
      </p:sp>
      <p:cxnSp>
        <p:nvCxnSpPr>
          <p:cNvPr id="10" name="Straight Arrow Connector 9"/>
          <p:cNvCxnSpPr>
            <a:stCxn id="5" idx="2"/>
          </p:cNvCxnSpPr>
          <p:nvPr/>
        </p:nvCxnSpPr>
        <p:spPr>
          <a:xfrm>
            <a:off x="7048500" y="2470833"/>
            <a:ext cx="0" cy="5186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51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238125"/>
            <a:ext cx="8753475" cy="638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04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304800"/>
            <a:ext cx="8153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Express the following situations in terms of the air pollution concentration (use metric units). </a:t>
            </a:r>
            <a:endParaRPr lang="en-US" sz="2000" dirty="0" smtClean="0"/>
          </a:p>
          <a:p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 smtClean="0"/>
              <a:t>500 </a:t>
            </a:r>
            <a:r>
              <a:rPr lang="en-US" sz="2000" dirty="0"/>
              <a:t>mg of carbon monoxide in a 10 </a:t>
            </a:r>
            <a:r>
              <a:rPr lang="en-US" sz="2000" dirty="0" err="1"/>
              <a:t>ft</a:t>
            </a:r>
            <a:r>
              <a:rPr lang="en-US" sz="2000" dirty="0"/>
              <a:t> x 10 </a:t>
            </a:r>
            <a:r>
              <a:rPr lang="en-US" sz="2000" dirty="0" err="1"/>
              <a:t>ft</a:t>
            </a:r>
            <a:r>
              <a:rPr lang="en-US" sz="2000" dirty="0"/>
              <a:t> x 10 </a:t>
            </a:r>
            <a:r>
              <a:rPr lang="en-US" sz="2000" dirty="0" err="1"/>
              <a:t>ft</a:t>
            </a:r>
            <a:r>
              <a:rPr lang="en-US" sz="2000" dirty="0"/>
              <a:t> room </a:t>
            </a:r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838200" y="3105835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2.    10 milligrams of ozone in a 1000 cubic-meter warehouse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66800" y="1828800"/>
            <a:ext cx="579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= </a:t>
            </a:r>
            <a:r>
              <a:rPr lang="en-US" dirty="0" smtClean="0"/>
              <a:t>500mg/(3.048m)</a:t>
            </a:r>
            <a:r>
              <a:rPr lang="en-US" baseline="30000" dirty="0" smtClean="0"/>
              <a:t>3</a:t>
            </a:r>
            <a:r>
              <a:rPr lang="en-US" dirty="0" smtClean="0"/>
              <a:t>=500 mg/28.317 </a:t>
            </a:r>
            <a:r>
              <a:rPr lang="en-US" dirty="0"/>
              <a:t>m</a:t>
            </a:r>
            <a:r>
              <a:rPr lang="en-US" baseline="30000" dirty="0"/>
              <a:t>3</a:t>
            </a:r>
            <a:r>
              <a:rPr lang="en-US" dirty="0"/>
              <a:t> = </a:t>
            </a:r>
            <a:r>
              <a:rPr lang="en-US" dirty="0" smtClean="0"/>
              <a:t>17.657 </a:t>
            </a:r>
            <a:r>
              <a:rPr lang="en-US" dirty="0"/>
              <a:t>mg/m</a:t>
            </a:r>
            <a:r>
              <a:rPr lang="en-US" baseline="30000" dirty="0"/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8754" y="3810000"/>
            <a:ext cx="5378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= 10 mg/1000 m</a:t>
            </a:r>
            <a:r>
              <a:rPr lang="en-US" baseline="30000" dirty="0"/>
              <a:t>3</a:t>
            </a:r>
            <a:r>
              <a:rPr lang="en-US" dirty="0"/>
              <a:t> = 0.01 mg/m</a:t>
            </a:r>
            <a:r>
              <a:rPr lang="en-US" baseline="30000" dirty="0"/>
              <a:t>3</a:t>
            </a:r>
            <a:r>
              <a:rPr lang="en-US" dirty="0"/>
              <a:t> = 10 µg/m</a:t>
            </a:r>
            <a:r>
              <a:rPr lang="en-US" baseline="30000" dirty="0"/>
              <a:t>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784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59933"/>
            <a:ext cx="7714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Conversion of  one ambient air quality standards to other : 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0668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Parts per </a:t>
            </a:r>
            <a:r>
              <a:rPr lang="en-US" dirty="0"/>
              <a:t>million by volume is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517" y="1600200"/>
            <a:ext cx="1028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85516" y="2318406"/>
            <a:ext cx="57060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where c</a:t>
            </a:r>
            <a:r>
              <a:rPr lang="en-US" sz="2000" baseline="-25000" dirty="0"/>
              <a:t>i</a:t>
            </a:r>
            <a:r>
              <a:rPr lang="en-US" sz="2000" dirty="0"/>
              <a:t> and c are moles per volume of species </a:t>
            </a:r>
            <a:r>
              <a:rPr lang="en-US" sz="2000" i="1" dirty="0"/>
              <a:t>i </a:t>
            </a:r>
            <a:r>
              <a:rPr lang="en-US" sz="2000" dirty="0"/>
              <a:t>and air, respectively, at pressure </a:t>
            </a:r>
            <a:r>
              <a:rPr lang="en-US" sz="2000" i="1" dirty="0"/>
              <a:t>p </a:t>
            </a:r>
            <a:r>
              <a:rPr lang="en-US" sz="2000" dirty="0" smtClean="0"/>
              <a:t>and temperature </a:t>
            </a:r>
            <a:r>
              <a:rPr lang="en-US" sz="2000" i="1" dirty="0"/>
              <a:t>T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457200" y="3026292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Given a pollutant mass concentration </a:t>
            </a:r>
            <a:r>
              <a:rPr lang="en-US" sz="2000" i="1" dirty="0" smtClean="0"/>
              <a:t>m</a:t>
            </a:r>
            <a:r>
              <a:rPr lang="en-US" sz="2000" i="1" baseline="-25000" dirty="0" smtClean="0"/>
              <a:t>i</a:t>
            </a:r>
            <a:r>
              <a:rPr lang="en-US" sz="2000" i="1" dirty="0" smtClean="0"/>
              <a:t>; </a:t>
            </a:r>
            <a:r>
              <a:rPr lang="en-US" sz="2000" dirty="0"/>
              <a:t>expressed in </a:t>
            </a:r>
            <a:r>
              <a:rPr lang="el-GR" sz="2000" dirty="0" smtClean="0"/>
              <a:t>μ</a:t>
            </a:r>
            <a:r>
              <a:rPr lang="en-US" sz="2000" dirty="0" smtClean="0"/>
              <a:t>g/m</a:t>
            </a:r>
            <a:r>
              <a:rPr lang="en-US" sz="2000" baseline="30000" dirty="0" smtClean="0"/>
              <a:t>-3</a:t>
            </a:r>
            <a:endParaRPr lang="en-US" sz="2000" baseline="30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516" y="3505200"/>
            <a:ext cx="159067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3285517" y="4306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where </a:t>
            </a:r>
            <a:r>
              <a:rPr lang="en-US" i="1" dirty="0" err="1" smtClean="0"/>
              <a:t>Mi</a:t>
            </a:r>
            <a:r>
              <a:rPr lang="en-US" i="1" dirty="0" smtClean="0"/>
              <a:t> </a:t>
            </a:r>
            <a:r>
              <a:rPr lang="en-US" dirty="0"/>
              <a:t>is the molecular weight of species </a:t>
            </a:r>
            <a:r>
              <a:rPr lang="en-US" i="1" dirty="0"/>
              <a:t>i </a:t>
            </a:r>
            <a:r>
              <a:rPr lang="en-US" dirty="0"/>
              <a:t>and c = </a:t>
            </a:r>
            <a:r>
              <a:rPr lang="en-US" i="1" dirty="0"/>
              <a:t>p</a:t>
            </a:r>
            <a:r>
              <a:rPr lang="en-US" i="1" dirty="0" smtClean="0"/>
              <a:t> </a:t>
            </a:r>
            <a:r>
              <a:rPr lang="en-US" dirty="0"/>
              <a:t>/ </a:t>
            </a:r>
            <a:r>
              <a:rPr lang="en-US" i="1" dirty="0"/>
              <a:t>RT.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1" y="5286375"/>
            <a:ext cx="7448550" cy="733425"/>
          </a:xfrm>
          <a:prstGeom prst="rect">
            <a:avLst/>
          </a:prstGeom>
          <a:noFill/>
          <a:ln w="25400">
            <a:solidFill>
              <a:srgbClr val="0070C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9818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1280</Words>
  <Application>Microsoft Office PowerPoint</Application>
  <PresentationFormat>On-screen Show (4:3)</PresentationFormat>
  <Paragraphs>171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Why study air pollution ?</vt:lpstr>
      <vt:lpstr>PowerPoint Presentation</vt:lpstr>
      <vt:lpstr>PowerPoint Presentation</vt:lpstr>
      <vt:lpstr>PowerPoint Presentation</vt:lpstr>
      <vt:lpstr>Air Pollution Concentration  (Two main ways this is expressed…)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Point Source Gaussian Plume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Pollution</dc:title>
  <dc:creator>MD</dc:creator>
  <cp:lastModifiedBy>MD</cp:lastModifiedBy>
  <cp:revision>37</cp:revision>
  <dcterms:created xsi:type="dcterms:W3CDTF">2006-08-16T00:00:00Z</dcterms:created>
  <dcterms:modified xsi:type="dcterms:W3CDTF">2015-09-30T09:50:13Z</dcterms:modified>
</cp:coreProperties>
</file>